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Proxima Nova"/>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roximaNova-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ProximaNova-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ProximaNova-bold.fntdata"/><Relationship Id="rId6" Type="http://schemas.openxmlformats.org/officeDocument/2006/relationships/slide" Target="slides/slide1.xml"/><Relationship Id="rId18" Type="http://schemas.openxmlformats.org/officeDocument/2006/relationships/font" Target="fonts/ProximaNova-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b0709a0acf_0_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b0709a0acf_0_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b0709a0acf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b0709a0acf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b0709a0acf_0_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b0709a0acf_0_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b0709a0acf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b0709a0acf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rgbClr val="616161"/>
                </a:solidFill>
                <a:latin typeface="Proxima Nova"/>
                <a:ea typeface="Proxima Nova"/>
                <a:cs typeface="Proxima Nova"/>
                <a:sym typeface="Proxima Nova"/>
              </a:rPr>
              <a:t>Humans are social creatures. But with the rise in social media use and along with it more people comfortable with isolation, is this all coming to an end? Our team decided to conduct an experiment that would test the presence of people in a popular excursion site (treatment) on a person’s interest in going there. Curious about whether or not people are turned away by large groups of people or do not think a popular tourist destination is as attractive when it is full of people. Basically whether people are turned away from large crowds.</a:t>
            </a:r>
            <a:endParaRPr sz="5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b0709a0acf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b0709a0acf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b0709a0acf_0_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b0709a0acf_0_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a80a6eef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a80a6eef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b0709a0acf_0_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b0709a0acf_0_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b0709a0acf_0_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b0709a0acf_0_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Gender:</a:t>
            </a:r>
            <a:endParaRPr/>
          </a:p>
          <a:p>
            <a:pPr indent="0" lvl="0" marL="0" rtl="0" algn="l">
              <a:spcBef>
                <a:spcPts val="0"/>
              </a:spcBef>
              <a:spcAft>
                <a:spcPts val="0"/>
              </a:spcAft>
              <a:buNone/>
            </a:pPr>
            <a:r>
              <a:rPr lang="en"/>
              <a:t>1 = Female</a:t>
            </a:r>
            <a:endParaRPr/>
          </a:p>
          <a:p>
            <a:pPr indent="0" lvl="0" marL="0" rtl="0" algn="l">
              <a:spcBef>
                <a:spcPts val="0"/>
              </a:spcBef>
              <a:spcAft>
                <a:spcPts val="0"/>
              </a:spcAft>
              <a:buNone/>
            </a:pPr>
            <a:r>
              <a:rPr lang="en"/>
              <a:t>2 = Male</a:t>
            </a:r>
            <a:endParaRPr/>
          </a:p>
          <a:p>
            <a:pPr indent="0" lvl="0" marL="0" rtl="0" algn="l">
              <a:spcBef>
                <a:spcPts val="0"/>
              </a:spcBef>
              <a:spcAft>
                <a:spcPts val="0"/>
              </a:spcAft>
              <a:buNone/>
            </a:pPr>
            <a:r>
              <a:rPr lang="en"/>
              <a:t>3 = Other</a:t>
            </a:r>
            <a:endParaRPr/>
          </a:p>
          <a:p>
            <a:pPr indent="0" lvl="0" marL="0" rtl="0" algn="l">
              <a:spcBef>
                <a:spcPts val="0"/>
              </a:spcBef>
              <a:spcAft>
                <a:spcPts val="0"/>
              </a:spcAft>
              <a:buNone/>
            </a:pPr>
            <a:r>
              <a:rPr lang="en"/>
              <a:t>4 = Prefer not to answer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Age:</a:t>
            </a:r>
            <a:endParaRPr/>
          </a:p>
          <a:p>
            <a:pPr indent="0" lvl="0" marL="0" rtl="0" algn="l">
              <a:spcBef>
                <a:spcPts val="0"/>
              </a:spcBef>
              <a:spcAft>
                <a:spcPts val="0"/>
              </a:spcAft>
              <a:buClr>
                <a:schemeClr val="dk1"/>
              </a:buClr>
              <a:buSzPts val="1100"/>
              <a:buFont typeface="Arial"/>
              <a:buNone/>
            </a:pPr>
            <a:r>
              <a:rPr lang="en">
                <a:solidFill>
                  <a:schemeClr val="dk1"/>
                </a:solidFill>
              </a:rPr>
              <a:t>1 = under 18</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 = 18-24</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3 = 25-34</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4 = 35-44</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5 = 45-54</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6 = 55-64</a:t>
            </a:r>
            <a:endParaRPr>
              <a:solidFill>
                <a:schemeClr val="dk1"/>
              </a:solidFill>
            </a:endParaRPr>
          </a:p>
          <a:p>
            <a:pPr indent="0" lvl="0" marL="0" rtl="0" algn="l">
              <a:spcBef>
                <a:spcPts val="0"/>
              </a:spcBef>
              <a:spcAft>
                <a:spcPts val="0"/>
              </a:spcAft>
              <a:buNone/>
            </a:pPr>
            <a:r>
              <a:rPr lang="en">
                <a:solidFill>
                  <a:schemeClr val="dk1"/>
                </a:solidFill>
              </a:rPr>
              <a:t>7 = 65+</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Location:</a:t>
            </a:r>
            <a:endParaRPr>
              <a:solidFill>
                <a:schemeClr val="dk1"/>
              </a:solidFill>
            </a:endParaRPr>
          </a:p>
          <a:p>
            <a:pPr indent="0" lvl="0" marL="0" rtl="0" algn="l">
              <a:spcBef>
                <a:spcPts val="0"/>
              </a:spcBef>
              <a:spcAft>
                <a:spcPts val="0"/>
              </a:spcAft>
              <a:buNone/>
            </a:pPr>
            <a:r>
              <a:rPr lang="en">
                <a:solidFill>
                  <a:schemeClr val="dk1"/>
                </a:solidFill>
              </a:rPr>
              <a:t>1 = Urban</a:t>
            </a:r>
            <a:endParaRPr>
              <a:solidFill>
                <a:schemeClr val="dk1"/>
              </a:solidFill>
            </a:endParaRPr>
          </a:p>
          <a:p>
            <a:pPr indent="0" lvl="0" marL="0" rtl="0" algn="l">
              <a:spcBef>
                <a:spcPts val="0"/>
              </a:spcBef>
              <a:spcAft>
                <a:spcPts val="0"/>
              </a:spcAft>
              <a:buNone/>
            </a:pPr>
            <a:r>
              <a:rPr lang="en">
                <a:solidFill>
                  <a:schemeClr val="dk1"/>
                </a:solidFill>
              </a:rPr>
              <a:t>2 = Rural</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3 = A mix of urban and rural</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b0709a0acf_0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b0709a0acf_0_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Free time:</a:t>
            </a:r>
            <a:endParaRPr/>
          </a:p>
          <a:p>
            <a:pPr indent="0" lvl="0" marL="0" rtl="0" algn="l">
              <a:spcBef>
                <a:spcPts val="0"/>
              </a:spcBef>
              <a:spcAft>
                <a:spcPts val="0"/>
              </a:spcAft>
              <a:buNone/>
            </a:pPr>
            <a:r>
              <a:rPr lang="en"/>
              <a:t>1 = 0 hours</a:t>
            </a:r>
            <a:endParaRPr/>
          </a:p>
          <a:p>
            <a:pPr indent="0" lvl="0" marL="0" rtl="0" algn="l">
              <a:spcBef>
                <a:spcPts val="0"/>
              </a:spcBef>
              <a:spcAft>
                <a:spcPts val="0"/>
              </a:spcAft>
              <a:buNone/>
            </a:pPr>
            <a:r>
              <a:rPr lang="en"/>
              <a:t>2 = 1-3 hours</a:t>
            </a:r>
            <a:endParaRPr/>
          </a:p>
          <a:p>
            <a:pPr indent="0" lvl="0" marL="0" rtl="0" algn="l">
              <a:spcBef>
                <a:spcPts val="0"/>
              </a:spcBef>
              <a:spcAft>
                <a:spcPts val="0"/>
              </a:spcAft>
              <a:buNone/>
            </a:pPr>
            <a:r>
              <a:rPr lang="en"/>
              <a:t>3 = 4-7 hours</a:t>
            </a:r>
            <a:endParaRPr/>
          </a:p>
          <a:p>
            <a:pPr indent="0" lvl="0" marL="0" rtl="0" algn="l">
              <a:spcBef>
                <a:spcPts val="0"/>
              </a:spcBef>
              <a:spcAft>
                <a:spcPts val="0"/>
              </a:spcAft>
              <a:buNone/>
            </a:pPr>
            <a:r>
              <a:rPr lang="en"/>
              <a:t>4 = 8-10 hours</a:t>
            </a:r>
            <a:endParaRPr/>
          </a:p>
          <a:p>
            <a:pPr indent="0" lvl="0" marL="0" rtl="0" algn="l">
              <a:spcBef>
                <a:spcPts val="0"/>
              </a:spcBef>
              <a:spcAft>
                <a:spcPts val="0"/>
              </a:spcAft>
              <a:buNone/>
            </a:pPr>
            <a:r>
              <a:rPr lang="en"/>
              <a:t>5 = 11+ hours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Group activity:</a:t>
            </a:r>
            <a:endParaRPr/>
          </a:p>
          <a:p>
            <a:pPr indent="0" lvl="0" marL="0" rtl="0" algn="l">
              <a:spcBef>
                <a:spcPts val="0"/>
              </a:spcBef>
              <a:spcAft>
                <a:spcPts val="0"/>
              </a:spcAft>
              <a:buNone/>
            </a:pPr>
            <a:r>
              <a:rPr lang="en"/>
              <a:t>1 = never with people</a:t>
            </a:r>
            <a:endParaRPr/>
          </a:p>
          <a:p>
            <a:pPr indent="0" lvl="0" marL="0" rtl="0" algn="l">
              <a:spcBef>
                <a:spcPts val="0"/>
              </a:spcBef>
              <a:spcAft>
                <a:spcPts val="0"/>
              </a:spcAft>
              <a:buNone/>
            </a:pPr>
            <a:r>
              <a:rPr lang="en"/>
              <a:t>2 = rarely with people</a:t>
            </a:r>
            <a:endParaRPr/>
          </a:p>
          <a:p>
            <a:pPr indent="0" lvl="0" marL="0" rtl="0" algn="l">
              <a:spcBef>
                <a:spcPts val="0"/>
              </a:spcBef>
              <a:spcAft>
                <a:spcPts val="0"/>
              </a:spcAft>
              <a:buNone/>
            </a:pPr>
            <a:r>
              <a:rPr lang="en"/>
              <a:t>3 = sometimes with people</a:t>
            </a:r>
            <a:endParaRPr/>
          </a:p>
          <a:p>
            <a:pPr indent="0" lvl="0" marL="0" rtl="0" algn="l">
              <a:spcBef>
                <a:spcPts val="0"/>
              </a:spcBef>
              <a:spcAft>
                <a:spcPts val="0"/>
              </a:spcAft>
              <a:buNone/>
            </a:pPr>
            <a:r>
              <a:rPr lang="en"/>
              <a:t>4 = mostly with people</a:t>
            </a:r>
            <a:endParaRPr/>
          </a:p>
          <a:p>
            <a:pPr indent="0" lvl="0" marL="0" rtl="0" algn="l">
              <a:spcBef>
                <a:spcPts val="0"/>
              </a:spcBef>
              <a:spcAft>
                <a:spcPts val="0"/>
              </a:spcAft>
              <a:buNone/>
            </a:pPr>
            <a:r>
              <a:rPr lang="en"/>
              <a:t>5 = always with people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b0709a0acf_0_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b0709a0acf_0_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a:t>
            </a:r>
            <a:endParaRPr/>
          </a:p>
          <a:p>
            <a:pPr indent="0" lvl="0" marL="0" rtl="0" algn="l">
              <a:spcBef>
                <a:spcPts val="0"/>
              </a:spcBef>
              <a:spcAft>
                <a:spcPts val="0"/>
              </a:spcAft>
              <a:buNone/>
            </a:pPr>
            <a:r>
              <a:rPr lang="en"/>
              <a:t>1 = under 18</a:t>
            </a:r>
            <a:endParaRPr/>
          </a:p>
          <a:p>
            <a:pPr indent="0" lvl="0" marL="0" rtl="0" algn="l">
              <a:spcBef>
                <a:spcPts val="0"/>
              </a:spcBef>
              <a:spcAft>
                <a:spcPts val="0"/>
              </a:spcAft>
              <a:buNone/>
            </a:pPr>
            <a:r>
              <a:rPr lang="en"/>
              <a:t>2 = 18-24</a:t>
            </a:r>
            <a:endParaRPr/>
          </a:p>
          <a:p>
            <a:pPr indent="0" lvl="0" marL="0" rtl="0" algn="l">
              <a:spcBef>
                <a:spcPts val="0"/>
              </a:spcBef>
              <a:spcAft>
                <a:spcPts val="0"/>
              </a:spcAft>
              <a:buNone/>
            </a:pPr>
            <a:r>
              <a:rPr lang="en"/>
              <a:t>3 = 25-34</a:t>
            </a:r>
            <a:endParaRPr/>
          </a:p>
          <a:p>
            <a:pPr indent="0" lvl="0" marL="0" rtl="0" algn="l">
              <a:spcBef>
                <a:spcPts val="0"/>
              </a:spcBef>
              <a:spcAft>
                <a:spcPts val="0"/>
              </a:spcAft>
              <a:buNone/>
            </a:pPr>
            <a:r>
              <a:rPr lang="en"/>
              <a:t>4 = 35-44</a:t>
            </a:r>
            <a:endParaRPr/>
          </a:p>
          <a:p>
            <a:pPr indent="0" lvl="0" marL="0" rtl="0" algn="l">
              <a:spcBef>
                <a:spcPts val="0"/>
              </a:spcBef>
              <a:spcAft>
                <a:spcPts val="0"/>
              </a:spcAft>
              <a:buNone/>
            </a:pPr>
            <a:r>
              <a:rPr lang="en"/>
              <a:t>5 = 45-54</a:t>
            </a:r>
            <a:endParaRPr/>
          </a:p>
          <a:p>
            <a:pPr indent="0" lvl="0" marL="0" rtl="0" algn="l">
              <a:spcBef>
                <a:spcPts val="0"/>
              </a:spcBef>
              <a:spcAft>
                <a:spcPts val="0"/>
              </a:spcAft>
              <a:buNone/>
            </a:pPr>
            <a:r>
              <a:rPr lang="en"/>
              <a:t>6 = 55-64</a:t>
            </a:r>
            <a:endParaRPr/>
          </a:p>
          <a:p>
            <a:pPr indent="0" lvl="0" marL="0" rtl="0" algn="l">
              <a:spcBef>
                <a:spcPts val="0"/>
              </a:spcBef>
              <a:spcAft>
                <a:spcPts val="0"/>
              </a:spcAft>
              <a:buNone/>
            </a:pPr>
            <a:r>
              <a:rPr lang="en"/>
              <a:t>7 = 65+</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Location:</a:t>
            </a:r>
            <a:endParaRPr/>
          </a:p>
          <a:p>
            <a:pPr indent="0" lvl="0" marL="0" rtl="0" algn="l">
              <a:spcBef>
                <a:spcPts val="0"/>
              </a:spcBef>
              <a:spcAft>
                <a:spcPts val="0"/>
              </a:spcAft>
              <a:buNone/>
            </a:pPr>
            <a:r>
              <a:rPr lang="en"/>
              <a:t>1 = urban</a:t>
            </a:r>
            <a:endParaRPr/>
          </a:p>
          <a:p>
            <a:pPr indent="0" lvl="0" marL="0" rtl="0" algn="l">
              <a:spcBef>
                <a:spcPts val="0"/>
              </a:spcBef>
              <a:spcAft>
                <a:spcPts val="0"/>
              </a:spcAft>
              <a:buNone/>
            </a:pPr>
            <a:r>
              <a:rPr lang="en"/>
              <a:t>2 = rural</a:t>
            </a:r>
            <a:endParaRPr/>
          </a:p>
          <a:p>
            <a:pPr indent="0" lvl="0" marL="0" rtl="0" algn="l">
              <a:spcBef>
                <a:spcPts val="0"/>
              </a:spcBef>
              <a:spcAft>
                <a:spcPts val="0"/>
              </a:spcAft>
              <a:buNone/>
            </a:pPr>
            <a:r>
              <a:rPr lang="en"/>
              <a:t>3 = a mix of urban and rural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Free time:</a:t>
            </a:r>
            <a:endParaRPr/>
          </a:p>
          <a:p>
            <a:pPr indent="0" lvl="0" marL="0" rtl="0" algn="l">
              <a:spcBef>
                <a:spcPts val="0"/>
              </a:spcBef>
              <a:spcAft>
                <a:spcPts val="0"/>
              </a:spcAft>
              <a:buClr>
                <a:schemeClr val="dk1"/>
              </a:buClr>
              <a:buSzPts val="1100"/>
              <a:buFont typeface="Arial"/>
              <a:buNone/>
            </a:pPr>
            <a:r>
              <a:rPr lang="en">
                <a:solidFill>
                  <a:schemeClr val="dk1"/>
                </a:solidFill>
              </a:rPr>
              <a:t>1 = 0 hours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 = 1-3 hours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3 = 4-7 hours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4 = 8-10 hours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5 = 11+ hours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400"/>
              <a:t>Experiment Summary and Analysis</a:t>
            </a:r>
            <a:endParaRPr sz="3400"/>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Kara Bolli, Keshav Maheshwari, Edmund Ruan, Alexander Toro</a:t>
            </a:r>
            <a:endParaRPr sz="2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Limitations and Errors</a:t>
            </a:r>
            <a:endParaRPr/>
          </a:p>
        </p:txBody>
      </p:sp>
      <p:sp>
        <p:nvSpPr>
          <p:cNvPr id="120" name="Google Shape;120;p22"/>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Small sample size leads to a lack of variation</a:t>
            </a:r>
            <a:endParaRPr sz="1400"/>
          </a:p>
          <a:p>
            <a:pPr indent="0" lvl="0" marL="0" rtl="0" algn="l">
              <a:spcBef>
                <a:spcPts val="1600"/>
              </a:spcBef>
              <a:spcAft>
                <a:spcPts val="0"/>
              </a:spcAft>
              <a:buNone/>
            </a:pPr>
            <a:r>
              <a:t/>
            </a:r>
            <a:endParaRPr sz="1400"/>
          </a:p>
          <a:p>
            <a:pPr indent="-317500" lvl="0" marL="457200" rtl="0" algn="l">
              <a:spcBef>
                <a:spcPts val="1600"/>
              </a:spcBef>
              <a:spcAft>
                <a:spcPts val="0"/>
              </a:spcAft>
              <a:buSzPts val="1400"/>
              <a:buChar char="●"/>
            </a:pPr>
            <a:r>
              <a:rPr lang="en" sz="1400"/>
              <a:t>Since each image was susceptible to the treatment, there was an inherent bias that the respondents could have towards that particular location. </a:t>
            </a:r>
            <a:endParaRPr sz="1400"/>
          </a:p>
          <a:p>
            <a:pPr indent="0" lvl="0" marL="0" rtl="0" algn="l">
              <a:spcBef>
                <a:spcPts val="1600"/>
              </a:spcBef>
              <a:spcAft>
                <a:spcPts val="0"/>
              </a:spcAft>
              <a:buNone/>
            </a:pPr>
            <a:r>
              <a:t/>
            </a:r>
            <a:endParaRPr sz="1400"/>
          </a:p>
          <a:p>
            <a:pPr indent="-317500" lvl="0" marL="457200" rtl="0" algn="l">
              <a:spcBef>
                <a:spcPts val="1600"/>
              </a:spcBef>
              <a:spcAft>
                <a:spcPts val="0"/>
              </a:spcAft>
              <a:buSzPts val="1400"/>
              <a:buChar char="●"/>
            </a:pPr>
            <a:r>
              <a:rPr lang="en" sz="1400"/>
              <a:t>For example a crowded movie theatre (treatment) is considered a beneficial thing, while for someone else a deterrent. </a:t>
            </a:r>
            <a:endParaRPr sz="1400"/>
          </a:p>
          <a:p>
            <a:pPr indent="0" lvl="0" marL="0" rtl="0" algn="l">
              <a:spcBef>
                <a:spcPts val="1600"/>
              </a:spcBef>
              <a:spcAft>
                <a:spcPts val="1600"/>
              </a:spcAft>
              <a:buNone/>
            </a:pPr>
            <a:r>
              <a:t/>
            </a:r>
            <a:endParaRPr sz="1400"/>
          </a:p>
        </p:txBody>
      </p:sp>
      <p:pic>
        <p:nvPicPr>
          <p:cNvPr id="121" name="Google Shape;121;p22"/>
          <p:cNvPicPr preferRelativeResize="0"/>
          <p:nvPr/>
        </p:nvPicPr>
        <p:blipFill>
          <a:blip r:embed="rId3">
            <a:alphaModFix/>
          </a:blip>
          <a:stretch>
            <a:fillRect/>
          </a:stretch>
        </p:blipFill>
        <p:spPr>
          <a:xfrm>
            <a:off x="4406275" y="1332725"/>
            <a:ext cx="4667250" cy="2902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127" name="Google Shape;127;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There was no “failure to treat”</a:t>
            </a:r>
            <a:endParaRPr/>
          </a:p>
          <a:p>
            <a:pPr indent="-342900" lvl="0" marL="457200" rtl="0" algn="l">
              <a:spcBef>
                <a:spcPts val="0"/>
              </a:spcBef>
              <a:spcAft>
                <a:spcPts val="0"/>
              </a:spcAft>
              <a:buSzPts val="1800"/>
              <a:buChar char="●"/>
            </a:pPr>
            <a:r>
              <a:rPr lang="en"/>
              <a:t>Every picture shown per person was counted as a response</a:t>
            </a:r>
            <a:endParaRPr/>
          </a:p>
          <a:p>
            <a:pPr indent="-317500" lvl="1" marL="914400" rtl="0" algn="l">
              <a:spcBef>
                <a:spcPts val="0"/>
              </a:spcBef>
              <a:spcAft>
                <a:spcPts val="0"/>
              </a:spcAft>
              <a:buSzPts val="1400"/>
              <a:buChar char="○"/>
            </a:pPr>
            <a:r>
              <a:rPr lang="en"/>
              <a:t>This boosted the experiment’s power</a:t>
            </a:r>
            <a:endParaRPr/>
          </a:p>
          <a:p>
            <a:pPr indent="-317500" lvl="1" marL="914400" rtl="0" algn="l">
              <a:spcBef>
                <a:spcPts val="0"/>
              </a:spcBef>
              <a:spcAft>
                <a:spcPts val="0"/>
              </a:spcAft>
              <a:buSzPts val="1400"/>
              <a:buChar char="○"/>
            </a:pPr>
            <a:r>
              <a:rPr lang="en"/>
              <a:t>But also made data compilation/processing more complex</a:t>
            </a:r>
            <a:endParaRPr/>
          </a:p>
          <a:p>
            <a:pPr indent="-342900" lvl="0" marL="457200" rtl="0" algn="l">
              <a:spcBef>
                <a:spcPts val="0"/>
              </a:spcBef>
              <a:spcAft>
                <a:spcPts val="0"/>
              </a:spcAft>
              <a:buSzPts val="1800"/>
              <a:buChar char="●"/>
            </a:pPr>
            <a:r>
              <a:rPr lang="en"/>
              <a:t>Our experiment is relevant for visual marketing, especially during COVID</a:t>
            </a:r>
            <a:endParaRPr/>
          </a:p>
          <a:p>
            <a:pPr indent="-342900" lvl="0" marL="457200" rtl="0" algn="l">
              <a:spcBef>
                <a:spcPts val="0"/>
              </a:spcBef>
              <a:spcAft>
                <a:spcPts val="0"/>
              </a:spcAft>
              <a:buSzPts val="1800"/>
              <a:buChar char="●"/>
            </a:pPr>
            <a:r>
              <a:rPr lang="en"/>
              <a:t>No concrete result, but slight preference towards images of empty places</a:t>
            </a:r>
            <a:endParaRPr/>
          </a:p>
          <a:p>
            <a:pPr indent="-342900" lvl="0" marL="457200" rtl="0" algn="l">
              <a:spcBef>
                <a:spcPts val="0"/>
              </a:spcBef>
              <a:spcAft>
                <a:spcPts val="0"/>
              </a:spcAft>
              <a:buSzPts val="1800"/>
              <a:buChar char="●"/>
            </a:pPr>
            <a:r>
              <a:rPr lang="en"/>
              <a:t>Ideal experiment for next time:</a:t>
            </a:r>
            <a:endParaRPr/>
          </a:p>
          <a:p>
            <a:pPr indent="-317500" lvl="1" marL="914400" rtl="0" algn="l">
              <a:spcBef>
                <a:spcPts val="0"/>
              </a:spcBef>
              <a:spcAft>
                <a:spcPts val="0"/>
              </a:spcAft>
              <a:buSzPts val="1400"/>
              <a:buChar char="○"/>
            </a:pPr>
            <a:r>
              <a:rPr lang="en"/>
              <a:t>More participants</a:t>
            </a:r>
            <a:endParaRPr/>
          </a:p>
          <a:p>
            <a:pPr indent="-317500" lvl="1" marL="914400" rtl="0" algn="l">
              <a:spcBef>
                <a:spcPts val="0"/>
              </a:spcBef>
              <a:spcAft>
                <a:spcPts val="0"/>
              </a:spcAft>
              <a:buSzPts val="1400"/>
              <a:buChar char="○"/>
            </a:pPr>
            <a:r>
              <a:rPr lang="en"/>
              <a:t>Not during COVID</a:t>
            </a:r>
            <a:endParaRPr/>
          </a:p>
          <a:p>
            <a:pPr indent="-317500" lvl="1" marL="914400" rtl="0" algn="l">
              <a:spcBef>
                <a:spcPts val="0"/>
              </a:spcBef>
              <a:spcAft>
                <a:spcPts val="0"/>
              </a:spcAft>
              <a:buSzPts val="1400"/>
              <a:buChar char="○"/>
            </a:pPr>
            <a:r>
              <a:rPr lang="en"/>
              <a:t>More diverse set of pictures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400"/>
              <a:t>Thank you! Questions?</a:t>
            </a:r>
            <a:endParaRPr sz="3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to Experiment</a:t>
            </a:r>
            <a:endParaRPr/>
          </a:p>
        </p:txBody>
      </p:sp>
      <p:sp>
        <p:nvSpPr>
          <p:cNvPr id="66" name="Google Shape;66;p14"/>
          <p:cNvSpPr txBox="1"/>
          <p:nvPr>
            <p:ph idx="1" type="body"/>
          </p:nvPr>
        </p:nvSpPr>
        <p:spPr>
          <a:xfrm>
            <a:off x="311700" y="1489750"/>
            <a:ext cx="8520600" cy="296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Humans are evolutionary social creatures. But with the rise in social media use and people getting comfortable with isolation, is this all coming to an end?</a:t>
            </a:r>
            <a:endParaRPr/>
          </a:p>
          <a:p>
            <a:pPr indent="-342900" lvl="0" marL="457200" rtl="0" algn="l">
              <a:spcBef>
                <a:spcPts val="1600"/>
              </a:spcBef>
              <a:spcAft>
                <a:spcPts val="0"/>
              </a:spcAft>
              <a:buSzPts val="1800"/>
              <a:buChar char="●"/>
            </a:pPr>
            <a:r>
              <a:rPr lang="en"/>
              <a:t>Are people turned away by large groups of people? </a:t>
            </a:r>
            <a:endParaRPr/>
          </a:p>
          <a:p>
            <a:pPr indent="-342900" lvl="0" marL="457200" rtl="0" algn="l">
              <a:spcBef>
                <a:spcPts val="0"/>
              </a:spcBef>
              <a:spcAft>
                <a:spcPts val="0"/>
              </a:spcAft>
              <a:buSzPts val="1800"/>
              <a:buChar char="●"/>
            </a:pPr>
            <a:r>
              <a:rPr lang="en"/>
              <a:t>Are places as attractive when they are full of people</a:t>
            </a:r>
            <a:r>
              <a:rPr lang="en"/>
              <a:t>?</a:t>
            </a:r>
            <a:endParaRPr/>
          </a:p>
          <a:p>
            <a:pPr indent="-342900" lvl="0" marL="457200" rtl="0" algn="l">
              <a:spcBef>
                <a:spcPts val="0"/>
              </a:spcBef>
              <a:spcAft>
                <a:spcPts val="0"/>
              </a:spcAft>
              <a:buSzPts val="1800"/>
              <a:buChar char="●"/>
            </a:pPr>
            <a:r>
              <a:rPr lang="en"/>
              <a:t>Experiment:</a:t>
            </a:r>
            <a:endParaRPr/>
          </a:p>
          <a:p>
            <a:pPr indent="-317500" lvl="1" marL="914400" rtl="0" algn="l">
              <a:spcBef>
                <a:spcPts val="0"/>
              </a:spcBef>
              <a:spcAft>
                <a:spcPts val="0"/>
              </a:spcAft>
              <a:buSzPts val="1400"/>
              <a:buChar char="○"/>
            </a:pPr>
            <a:r>
              <a:rPr lang="en"/>
              <a:t>Treatment: People present in photos</a:t>
            </a:r>
            <a:endParaRPr/>
          </a:p>
          <a:p>
            <a:pPr indent="-317500" lvl="1" marL="914400" rtl="0" algn="l">
              <a:spcBef>
                <a:spcPts val="0"/>
              </a:spcBef>
              <a:spcAft>
                <a:spcPts val="0"/>
              </a:spcAft>
              <a:buSzPts val="1400"/>
              <a:buChar char="○"/>
            </a:pPr>
            <a:r>
              <a:rPr lang="en"/>
              <a:t>Control: No people present in photos</a:t>
            </a:r>
            <a:endParaRPr/>
          </a:p>
          <a:p>
            <a:pPr indent="0" lvl="0" marL="0" rtl="0" algn="l">
              <a:spcBef>
                <a:spcPts val="1600"/>
              </a:spcBef>
              <a:spcAft>
                <a:spcPts val="1600"/>
              </a:spcAft>
              <a:buNone/>
            </a:pPr>
            <a:r>
              <a:t/>
            </a:r>
            <a:endParaRPr/>
          </a:p>
        </p:txBody>
      </p:sp>
      <p:pic>
        <p:nvPicPr>
          <p:cNvPr id="67" name="Google Shape;67;p14"/>
          <p:cNvPicPr preferRelativeResize="0"/>
          <p:nvPr/>
        </p:nvPicPr>
        <p:blipFill>
          <a:blip r:embed="rId3">
            <a:alphaModFix/>
          </a:blip>
          <a:stretch>
            <a:fillRect/>
          </a:stretch>
        </p:blipFill>
        <p:spPr>
          <a:xfrm>
            <a:off x="4973200" y="445025"/>
            <a:ext cx="1855368" cy="1044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Hypothesis</a:t>
            </a:r>
            <a:endParaRPr/>
          </a:p>
        </p:txBody>
      </p:sp>
      <p:sp>
        <p:nvSpPr>
          <p:cNvPr id="73" name="Google Shape;73;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Hypothesis: There will be a difference in one’s desire to visit a certain location whether they see the photograph with lots of people or virtually no people. </a:t>
            </a:r>
            <a:endParaRPr/>
          </a:p>
          <a:p>
            <a:pPr indent="0" lvl="0" marL="0" rtl="0" algn="l">
              <a:spcBef>
                <a:spcPts val="1600"/>
              </a:spcBef>
              <a:spcAft>
                <a:spcPts val="0"/>
              </a:spcAft>
              <a:buNone/>
            </a:pPr>
            <a:r>
              <a:rPr lang="en"/>
              <a:t>Null Hypothesis: There will be no difference in one’s desire to visit a certain location whether they see the photograph with lots of people or virtually no people.</a:t>
            </a:r>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 Design</a:t>
            </a:r>
            <a:endParaRPr/>
          </a:p>
        </p:txBody>
      </p:sp>
      <p:sp>
        <p:nvSpPr>
          <p:cNvPr id="79" name="Google Shape;79;p16"/>
          <p:cNvSpPr txBox="1"/>
          <p:nvPr>
            <p:ph idx="1" type="body"/>
          </p:nvPr>
        </p:nvSpPr>
        <p:spPr>
          <a:xfrm>
            <a:off x="311700" y="1152475"/>
            <a:ext cx="4905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Used 10 different locations</a:t>
            </a:r>
            <a:endParaRPr/>
          </a:p>
          <a:p>
            <a:pPr indent="-317500" lvl="1" marL="914400" rtl="0" algn="l">
              <a:spcBef>
                <a:spcPts val="0"/>
              </a:spcBef>
              <a:spcAft>
                <a:spcPts val="0"/>
              </a:spcAft>
              <a:buSzPts val="1400"/>
              <a:buChar char="○"/>
            </a:pPr>
            <a:r>
              <a:rPr lang="en"/>
              <a:t>Beach, Disneyland, movie theater, restaurant, ice rink, pool, stadium, mountain, aquarium, orchard</a:t>
            </a:r>
            <a:endParaRPr/>
          </a:p>
          <a:p>
            <a:pPr indent="-342900" lvl="0" marL="457200" rtl="0" algn="l">
              <a:spcBef>
                <a:spcPts val="0"/>
              </a:spcBef>
              <a:spcAft>
                <a:spcPts val="0"/>
              </a:spcAft>
              <a:buSzPts val="1800"/>
              <a:buChar char="●"/>
            </a:pPr>
            <a:r>
              <a:rPr lang="en"/>
              <a:t>10 photo blocks, each with a treatment and a control photo</a:t>
            </a:r>
            <a:endParaRPr/>
          </a:p>
          <a:p>
            <a:pPr indent="-317500" lvl="1" marL="914400" rtl="0" algn="l">
              <a:spcBef>
                <a:spcPts val="0"/>
              </a:spcBef>
              <a:spcAft>
                <a:spcPts val="0"/>
              </a:spcAft>
              <a:buSzPts val="1400"/>
              <a:buChar char="○"/>
            </a:pPr>
            <a:r>
              <a:rPr lang="en"/>
              <a:t>20 photos total</a:t>
            </a:r>
            <a:endParaRPr/>
          </a:p>
          <a:p>
            <a:pPr indent="-342900" lvl="0" marL="457200" rtl="0" algn="l">
              <a:spcBef>
                <a:spcPts val="0"/>
              </a:spcBef>
              <a:spcAft>
                <a:spcPts val="0"/>
              </a:spcAft>
              <a:buSzPts val="1800"/>
              <a:buChar char="●"/>
            </a:pPr>
            <a:r>
              <a:rPr lang="en"/>
              <a:t>Randomized within each photo block</a:t>
            </a:r>
            <a:endParaRPr/>
          </a:p>
          <a:p>
            <a:pPr indent="-317500" lvl="1" marL="914400" rtl="0" algn="l">
              <a:spcBef>
                <a:spcPts val="0"/>
              </a:spcBef>
              <a:spcAft>
                <a:spcPts val="0"/>
              </a:spcAft>
              <a:buSzPts val="1400"/>
              <a:buChar char="○"/>
            </a:pPr>
            <a:r>
              <a:rPr lang="en"/>
              <a:t>Allowed each respondent to be part of both the treatment and control group</a:t>
            </a:r>
            <a:endParaRPr/>
          </a:p>
          <a:p>
            <a:pPr indent="-342900" lvl="0" marL="457200" rtl="0" algn="l">
              <a:spcBef>
                <a:spcPts val="0"/>
              </a:spcBef>
              <a:spcAft>
                <a:spcPts val="0"/>
              </a:spcAft>
              <a:buSzPts val="1800"/>
              <a:buChar char="●"/>
            </a:pPr>
            <a:r>
              <a:rPr lang="en"/>
              <a:t>No limit on who could take survey</a:t>
            </a:r>
            <a:endParaRPr/>
          </a:p>
        </p:txBody>
      </p:sp>
      <p:pic>
        <p:nvPicPr>
          <p:cNvPr id="80" name="Google Shape;80;p16"/>
          <p:cNvPicPr preferRelativeResize="0"/>
          <p:nvPr/>
        </p:nvPicPr>
        <p:blipFill>
          <a:blip r:embed="rId3">
            <a:alphaModFix/>
          </a:blip>
          <a:stretch>
            <a:fillRect/>
          </a:stretch>
        </p:blipFill>
        <p:spPr>
          <a:xfrm>
            <a:off x="5835925" y="299125"/>
            <a:ext cx="2996375" cy="4444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Sample</a:t>
            </a:r>
            <a:endParaRPr/>
          </a:p>
        </p:txBody>
      </p:sp>
      <p:pic>
        <p:nvPicPr>
          <p:cNvPr id="86" name="Google Shape;86;p17"/>
          <p:cNvPicPr preferRelativeResize="0"/>
          <p:nvPr/>
        </p:nvPicPr>
        <p:blipFill>
          <a:blip r:embed="rId3">
            <a:alphaModFix/>
          </a:blip>
          <a:stretch>
            <a:fillRect/>
          </a:stretch>
        </p:blipFill>
        <p:spPr>
          <a:xfrm>
            <a:off x="311700" y="1017725"/>
            <a:ext cx="6603475" cy="39174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Regression Analysis</a:t>
            </a:r>
            <a:endParaRPr/>
          </a:p>
        </p:txBody>
      </p:sp>
      <p:sp>
        <p:nvSpPr>
          <p:cNvPr id="92" name="Google Shape;92;p18"/>
          <p:cNvSpPr txBox="1"/>
          <p:nvPr>
            <p:ph idx="1" type="body"/>
          </p:nvPr>
        </p:nvSpPr>
        <p:spPr>
          <a:xfrm>
            <a:off x="311700" y="1152475"/>
            <a:ext cx="45687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Regression of rating on treatment</a:t>
            </a:r>
            <a:endParaRPr/>
          </a:p>
          <a:p>
            <a:pPr indent="-342900" lvl="0" marL="457200" rtl="0" algn="l">
              <a:spcBef>
                <a:spcPts val="0"/>
              </a:spcBef>
              <a:spcAft>
                <a:spcPts val="0"/>
              </a:spcAft>
              <a:buSzPts val="1800"/>
              <a:buChar char="●"/>
            </a:pPr>
            <a:r>
              <a:rPr lang="en"/>
              <a:t>Treatment Effect is -0.18</a:t>
            </a:r>
            <a:endParaRPr/>
          </a:p>
          <a:p>
            <a:pPr indent="-342900" lvl="0" marL="457200" rtl="0" algn="l">
              <a:spcBef>
                <a:spcPts val="0"/>
              </a:spcBef>
              <a:spcAft>
                <a:spcPts val="0"/>
              </a:spcAft>
              <a:buSzPts val="1800"/>
              <a:buChar char="●"/>
            </a:pPr>
            <a:r>
              <a:rPr lang="en"/>
              <a:t>Negligent effect but statistically significant</a:t>
            </a:r>
            <a:endParaRPr/>
          </a:p>
        </p:txBody>
      </p:sp>
      <p:pic>
        <p:nvPicPr>
          <p:cNvPr id="93" name="Google Shape;93;p18"/>
          <p:cNvPicPr preferRelativeResize="0"/>
          <p:nvPr/>
        </p:nvPicPr>
        <p:blipFill>
          <a:blip r:embed="rId3">
            <a:alphaModFix/>
          </a:blip>
          <a:stretch>
            <a:fillRect/>
          </a:stretch>
        </p:blipFill>
        <p:spPr>
          <a:xfrm>
            <a:off x="5111350" y="1404700"/>
            <a:ext cx="3720949" cy="2619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Regression Analysis cont...</a:t>
            </a:r>
            <a:endParaRPr/>
          </a:p>
        </p:txBody>
      </p:sp>
      <p:sp>
        <p:nvSpPr>
          <p:cNvPr id="99" name="Google Shape;99;p19"/>
          <p:cNvSpPr txBox="1"/>
          <p:nvPr>
            <p:ph idx="1" type="body"/>
          </p:nvPr>
        </p:nvSpPr>
        <p:spPr>
          <a:xfrm>
            <a:off x="180550" y="1142350"/>
            <a:ext cx="4802700" cy="3771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Negative treatment coefficients statistically significant with a p-value of 0.05</a:t>
            </a:r>
            <a:endParaRPr/>
          </a:p>
          <a:p>
            <a:pPr indent="-342900" lvl="0" marL="457200" rtl="0" algn="l">
              <a:spcBef>
                <a:spcPts val="0"/>
              </a:spcBef>
              <a:spcAft>
                <a:spcPts val="0"/>
              </a:spcAft>
              <a:buSzPts val="1800"/>
              <a:buChar char="●"/>
            </a:pPr>
            <a:r>
              <a:rPr lang="en"/>
              <a:t>Gender is not statistically significant in regression one</a:t>
            </a:r>
            <a:endParaRPr/>
          </a:p>
          <a:p>
            <a:pPr indent="-342900" lvl="0" marL="457200" rtl="0" algn="l">
              <a:spcBef>
                <a:spcPts val="0"/>
              </a:spcBef>
              <a:spcAft>
                <a:spcPts val="0"/>
              </a:spcAft>
              <a:buSzPts val="1800"/>
              <a:buChar char="●"/>
            </a:pPr>
            <a:r>
              <a:rPr lang="en"/>
              <a:t>Age is not statistically significant in regressions one and two</a:t>
            </a:r>
            <a:endParaRPr/>
          </a:p>
          <a:p>
            <a:pPr indent="-342900" lvl="0" marL="457200" rtl="0" algn="l">
              <a:spcBef>
                <a:spcPts val="0"/>
              </a:spcBef>
              <a:spcAft>
                <a:spcPts val="0"/>
              </a:spcAft>
              <a:buSzPts val="1800"/>
              <a:buChar char="●"/>
            </a:pPr>
            <a:r>
              <a:rPr lang="en"/>
              <a:t>Location has a statistically significant impact on the regression</a:t>
            </a:r>
            <a:endParaRPr/>
          </a:p>
          <a:p>
            <a:pPr indent="-317500" lvl="1" marL="914400" rtl="0" algn="l">
              <a:spcBef>
                <a:spcPts val="0"/>
              </a:spcBef>
              <a:spcAft>
                <a:spcPts val="0"/>
              </a:spcAft>
              <a:buSzPts val="1400"/>
              <a:buChar char="○"/>
            </a:pPr>
            <a:r>
              <a:rPr lang="en"/>
              <a:t>Urban areas have the smallest impact</a:t>
            </a:r>
            <a:endParaRPr/>
          </a:p>
          <a:p>
            <a:pPr indent="-317500" lvl="1" marL="914400" rtl="0" algn="l">
              <a:spcBef>
                <a:spcPts val="0"/>
              </a:spcBef>
              <a:spcAft>
                <a:spcPts val="0"/>
              </a:spcAft>
              <a:buSzPts val="1400"/>
              <a:buChar char="○"/>
            </a:pPr>
            <a:r>
              <a:rPr lang="en"/>
              <a:t>A mix of urban and rural had largest impact</a:t>
            </a:r>
            <a:endParaRPr/>
          </a:p>
        </p:txBody>
      </p:sp>
      <p:pic>
        <p:nvPicPr>
          <p:cNvPr id="100" name="Google Shape;100;p19"/>
          <p:cNvPicPr preferRelativeResize="0"/>
          <p:nvPr/>
        </p:nvPicPr>
        <p:blipFill>
          <a:blip r:embed="rId3">
            <a:alphaModFix/>
          </a:blip>
          <a:stretch>
            <a:fillRect/>
          </a:stretch>
        </p:blipFill>
        <p:spPr>
          <a:xfrm>
            <a:off x="5135650" y="1170125"/>
            <a:ext cx="3855949" cy="299985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Regression Analysis cont...</a:t>
            </a:r>
            <a:endParaRPr/>
          </a:p>
        </p:txBody>
      </p:sp>
      <p:sp>
        <p:nvSpPr>
          <p:cNvPr id="106" name="Google Shape;106;p20"/>
          <p:cNvSpPr txBox="1"/>
          <p:nvPr>
            <p:ph idx="1" type="body"/>
          </p:nvPr>
        </p:nvSpPr>
        <p:spPr>
          <a:xfrm>
            <a:off x="311700" y="1152475"/>
            <a:ext cx="42147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Fixed effect regressions: controls for average difference among individuals (person characteristics)</a:t>
            </a:r>
            <a:endParaRPr/>
          </a:p>
          <a:p>
            <a:pPr indent="-342900" lvl="0" marL="457200" rtl="0" algn="l">
              <a:spcBef>
                <a:spcPts val="0"/>
              </a:spcBef>
              <a:spcAft>
                <a:spcPts val="0"/>
              </a:spcAft>
              <a:buSzPts val="1800"/>
              <a:buChar char="●"/>
            </a:pPr>
            <a:r>
              <a:rPr lang="en"/>
              <a:t>Treatment on rating has a small but still statistically significant effect</a:t>
            </a:r>
            <a:endParaRPr/>
          </a:p>
          <a:p>
            <a:pPr indent="-342900" lvl="0" marL="457200" rtl="0" algn="l">
              <a:spcBef>
                <a:spcPts val="0"/>
              </a:spcBef>
              <a:spcAft>
                <a:spcPts val="0"/>
              </a:spcAft>
              <a:buSzPts val="1800"/>
              <a:buChar char="●"/>
            </a:pPr>
            <a:r>
              <a:rPr lang="en"/>
              <a:t>Covariates free_time and group_activity are not statistically significant</a:t>
            </a:r>
            <a:endParaRPr sz="900"/>
          </a:p>
        </p:txBody>
      </p:sp>
      <p:pic>
        <p:nvPicPr>
          <p:cNvPr id="107" name="Google Shape;107;p20"/>
          <p:cNvPicPr preferRelativeResize="0"/>
          <p:nvPr/>
        </p:nvPicPr>
        <p:blipFill>
          <a:blip r:embed="rId3">
            <a:alphaModFix/>
          </a:blip>
          <a:stretch>
            <a:fillRect/>
          </a:stretch>
        </p:blipFill>
        <p:spPr>
          <a:xfrm>
            <a:off x="4526551" y="1152477"/>
            <a:ext cx="4305749" cy="3416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Regression Analysis cont...</a:t>
            </a:r>
            <a:endParaRPr/>
          </a:p>
        </p:txBody>
      </p:sp>
      <p:sp>
        <p:nvSpPr>
          <p:cNvPr id="113" name="Google Shape;113;p21"/>
          <p:cNvSpPr txBox="1"/>
          <p:nvPr>
            <p:ph idx="1" type="body"/>
          </p:nvPr>
        </p:nvSpPr>
        <p:spPr>
          <a:xfrm>
            <a:off x="311700" y="1152475"/>
            <a:ext cx="4624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Negative treatment effect when the regression of rating on treatment interacting with location with a p-value of 0.05</a:t>
            </a:r>
            <a:endParaRPr/>
          </a:p>
          <a:p>
            <a:pPr indent="-342900" lvl="0" marL="457200" rtl="0" algn="l">
              <a:spcBef>
                <a:spcPts val="0"/>
              </a:spcBef>
              <a:spcAft>
                <a:spcPts val="0"/>
              </a:spcAft>
              <a:buSzPts val="1800"/>
              <a:buChar char="●"/>
            </a:pPr>
            <a:r>
              <a:rPr lang="en"/>
              <a:t>Since location is varied our results were averaged out to a minimal effect.</a:t>
            </a:r>
            <a:endParaRPr/>
          </a:p>
          <a:p>
            <a:pPr indent="0" lvl="0" marL="0" rtl="0" algn="l">
              <a:spcBef>
                <a:spcPts val="1600"/>
              </a:spcBef>
              <a:spcAft>
                <a:spcPts val="1600"/>
              </a:spcAft>
              <a:buNone/>
            </a:pPr>
            <a:r>
              <a:t/>
            </a:r>
            <a:endParaRPr/>
          </a:p>
        </p:txBody>
      </p:sp>
      <p:pic>
        <p:nvPicPr>
          <p:cNvPr id="114" name="Google Shape;114;p21"/>
          <p:cNvPicPr preferRelativeResize="0"/>
          <p:nvPr/>
        </p:nvPicPr>
        <p:blipFill>
          <a:blip r:embed="rId3">
            <a:alphaModFix/>
          </a:blip>
          <a:stretch>
            <a:fillRect/>
          </a:stretch>
        </p:blipFill>
        <p:spPr>
          <a:xfrm>
            <a:off x="5247799" y="311400"/>
            <a:ext cx="3778400" cy="45206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